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6" r:id="rId2"/>
    <p:sldId id="269" r:id="rId3"/>
    <p:sldId id="256" r:id="rId4"/>
    <p:sldId id="272" r:id="rId5"/>
    <p:sldId id="273" r:id="rId6"/>
    <p:sldId id="295" r:id="rId7"/>
    <p:sldId id="289" r:id="rId8"/>
    <p:sldId id="276" r:id="rId9"/>
    <p:sldId id="301" r:id="rId10"/>
    <p:sldId id="302" r:id="rId11"/>
    <p:sldId id="296" r:id="rId12"/>
    <p:sldId id="297" r:id="rId13"/>
    <p:sldId id="298" r:id="rId14"/>
    <p:sldId id="310" r:id="rId15"/>
    <p:sldId id="311" r:id="rId16"/>
    <p:sldId id="313" r:id="rId17"/>
    <p:sldId id="299" r:id="rId18"/>
    <p:sldId id="300" r:id="rId19"/>
    <p:sldId id="288" r:id="rId20"/>
    <p:sldId id="306" r:id="rId21"/>
    <p:sldId id="307" r:id="rId22"/>
    <p:sldId id="283" r:id="rId23"/>
    <p:sldId id="284" r:id="rId24"/>
    <p:sldId id="294" r:id="rId25"/>
    <p:sldId id="293" r:id="rId26"/>
    <p:sldId id="290" r:id="rId27"/>
    <p:sldId id="305" r:id="rId28"/>
    <p:sldId id="304" r:id="rId29"/>
    <p:sldId id="309" r:id="rId30"/>
    <p:sldId id="303" r:id="rId31"/>
    <p:sldId id="314" r:id="rId3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12273E"/>
    <a:srgbClr val="7286C0"/>
    <a:srgbClr val="14233C"/>
    <a:srgbClr val="2734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58000" autoAdjust="0"/>
  </p:normalViewPr>
  <p:slideViewPr>
    <p:cSldViewPr>
      <p:cViewPr varScale="1">
        <p:scale>
          <a:sx n="28" d="100"/>
          <a:sy n="28" d="100"/>
        </p:scale>
        <p:origin x="-17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168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0.44600000000000023</c:v>
                </c:pt>
                <c:pt idx="1">
                  <c:v>0.48800000000000032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0.37300000000000028</c:v>
                </c:pt>
                <c:pt idx="1">
                  <c:v>0.40200000000000002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Fair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2.8060326608944901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Sheet1!$D$2:$D$3</c:f>
              <c:numCache>
                <c:formatCode>0.0%</c:formatCode>
                <c:ptCount val="2"/>
                <c:pt idx="0">
                  <c:v>0.1170000000000001</c:v>
                </c:pt>
                <c:pt idx="1">
                  <c:v>6.7000000000000073E-2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Poor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8060326608944975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Sheet1!$E$2:$E$3</c:f>
              <c:numCache>
                <c:formatCode>0.0%</c:formatCode>
                <c:ptCount val="2"/>
                <c:pt idx="0">
                  <c:v>6.4000000000000085E-2</c:v>
                </c:pt>
                <c:pt idx="1">
                  <c:v>4.3000000000000003E-2</c:v>
                </c:pt>
              </c:numCache>
            </c:numRef>
          </c:val>
        </c:ser>
        <c:overlap val="100"/>
        <c:axId val="78252288"/>
        <c:axId val="78258176"/>
      </c:barChart>
      <c:catAx>
        <c:axId val="7825228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78258176"/>
        <c:crosses val="autoZero"/>
        <c:auto val="1"/>
        <c:lblAlgn val="ctr"/>
        <c:lblOffset val="100"/>
      </c:catAx>
      <c:valAx>
        <c:axId val="7825817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78252288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83723437938931677"/>
          <c:y val="0.30831294908950929"/>
          <c:w val="0.15813597775524099"/>
          <c:h val="0.5040332852919911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380065501169111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3.380065501169105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0.94899999999999995</c:v>
                </c:pt>
                <c:pt idx="1">
                  <c:v>0.94899999999999995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1.2291147276978579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MD</c:v>
                </c:pt>
                <c:pt idx="1">
                  <c:v>MED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5.1000000000000004E-2</c:v>
                </c:pt>
                <c:pt idx="1">
                  <c:v>5.1000000000000004E-2</c:v>
                </c:pt>
              </c:numCache>
            </c:numRef>
          </c:val>
        </c:ser>
        <c:overlap val="100"/>
        <c:axId val="78447744"/>
        <c:axId val="78449280"/>
      </c:barChart>
      <c:catAx>
        <c:axId val="7844774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78449280"/>
        <c:crosses val="autoZero"/>
        <c:auto val="1"/>
        <c:lblAlgn val="ctr"/>
        <c:lblOffset val="100"/>
      </c:catAx>
      <c:valAx>
        <c:axId val="78449280"/>
        <c:scaling>
          <c:orientation val="minMax"/>
          <c:min val="0"/>
        </c:scaling>
        <c:axPos val="l"/>
        <c:majorGridlines/>
        <c:numFmt formatCode="0%" sourceLinked="1"/>
        <c:majorTickMark val="in"/>
        <c:tickLblPos val="nextTo"/>
        <c:txPr>
          <a:bodyPr/>
          <a:lstStyle/>
          <a:p>
            <a: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ko-KR"/>
          </a:p>
        </c:txPr>
        <c:crossAx val="78447744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93023249306263189"/>
          <c:y val="0.62396783397079614"/>
          <c:w val="6.0496594825614494E-2"/>
          <c:h val="0.16996333947568112"/>
        </c:manualLayout>
      </c:layout>
      <c:txPr>
        <a:bodyPr/>
        <a:lstStyle/>
        <a:p>
          <a:pPr>
            <a:defRPr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ko-KR"/>
        </a:p>
      </c:txPr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7D363-F0B9-47FC-A44E-AA05C1FAC8E0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FAA7-1729-429D-839D-DB6F2BAD3A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안녕하세요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 발표를 맡은 임창진입니다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(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꾸벅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다음과 같은 방법으로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저희는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논문을 수집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분석하였습니다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검색엔진으로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JAMA,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PubMed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Medline, EMBASE, Ovid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를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논문의 언어는 영어이며 출판일자는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월부터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월까지로 제한하였습니다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검색어는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기술적 과정과 해부학적 특징에 따라 다음과 같은 용어로 검색하였습니다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 포함기준과 제외기준을 말씀 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최소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주 이상 보전적 치료를 받았고 조기에 발병하거나 진행된 신경학적 증상들을 있으며 참을 수 없는 고통을 호소하는 단일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병변을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지닌 환자를 다룬 논문을 포함하였습니다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병이 재발하고 다른 척추질환을 지니며 이전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수술력을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지닌 환자를 다룬 논문은 제외하였습니다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다음은 수술결과 측정방법에 대해 말씀 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환자가 수술을 받고 주관적인 통증이 얼마나 줄었는가에 대해 그나마 객관적인 근거가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될수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있습니다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란 통증이 없을 때를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통증이 가장 심할 때를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또는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으로 해서 치료 전후의 통증 변화를 비교하는 측정법입니다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수술 후 운동장애 정도를 보는 것 중에 가장 적합한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은 증상에 따라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단계로 분류하여 수술 후 상태를 평가한 방법입니다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합병증을 알아보았습니다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합병증은 수술의 위험성에 대해 알아보는 것으로 이상감각과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경막파열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감염과 같은 우선순위가 높은 합병증을 조사하였습니다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질적</a:t>
            </a:r>
            <a:r>
              <a:rPr lang="ko-KR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저하를 방지하기 위해</a:t>
            </a:r>
            <a:r>
              <a:rPr lang="en-US" altLang="ko-K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다음과 같은 노력을 하였습니다</a:t>
            </a:r>
            <a:r>
              <a:rPr lang="en-US" altLang="ko-K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연구방법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실린 저널에 따라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점수를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차등부여하였습니다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툴은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excel,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pasw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statistics eighteen,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medcalc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를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에서는 평균차검정을 하였고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 합병증 발생환자수는 교차분석을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이런 여러 선별을 마치고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편의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8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편의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편의 합병증 논문을 선택하였습니다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그리하여 총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82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편의 논문 중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편의 논문을 분석에 사용하였습니다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저희조에서는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요추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대한 미세현미경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간의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altLang="ko-K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발생수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메타분석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통해 비교해 보았습니다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선택한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개의 논문 중 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다룬 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편이었고 다음과 같습니다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Prospective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retrospective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다룬 논문은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편이었고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Prospective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retrospective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편입니다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결과입니다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분석에 사용한 논문들을 이질성검사로 평가하여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P-value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0.05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크면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fixed effects model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사용하고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0.05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작으면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random effects model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사용하게 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모두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P-value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0.05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작으므로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random effects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값으로 해석하게 되는데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(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애니매이션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보시다시피 큰 차이가 없어 보입니다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SMD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의 절대값이 두 수술법에서 모두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0.8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보다 크므로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코헨의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법칙에 따라 두 수술 모두 수술 결과가 뛰어나다고 할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각 수술의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평가 항목에서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Excellent-Good-Fair-Poor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순으로 비율이 감소하는 경향성은 유의하게 존재하였습니다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그것이 미세현미경적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간의 결과 차이를 의미한다고 볼 수는 없습니다</a:t>
            </a:r>
            <a:r>
              <a:rPr lang="en-US" altLang="ko-K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합병증은 </a:t>
            </a:r>
            <a:r>
              <a:rPr lang="en-US" altLang="ko-KR" dirty="0" smtClean="0"/>
              <a:t>MD, MED </a:t>
            </a:r>
            <a:r>
              <a:rPr lang="ko-KR" altLang="en-US" dirty="0" smtClean="0"/>
              <a:t>모두에서 </a:t>
            </a:r>
            <a:r>
              <a:rPr lang="en-US" altLang="ko-KR" dirty="0" smtClean="0"/>
              <a:t>5.1%</a:t>
            </a:r>
            <a:r>
              <a:rPr lang="ko-KR" altLang="en-US" dirty="0" smtClean="0"/>
              <a:t>의 발생 비율을 보여</a:t>
            </a:r>
            <a:r>
              <a:rPr lang="en-US" altLang="ko-KR" dirty="0" smtClean="0"/>
              <a:t>, </a:t>
            </a:r>
            <a:r>
              <a:rPr lang="ko-KR" altLang="en-US" dirty="0" smtClean="0"/>
              <a:t>두 군에서 유의한 차이가 없습니다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이상 결과를 요약해보겠습니다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MacNab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 이 모두에서 유의한 차이가 없다는 것이 본 연구의 공통된 결과입니다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이 연구의 한계점에 대해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말씀드리겠습니다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검색언어를 영어로 한정하여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비영어권인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지역의 논문이 누락되는 점입니다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 대부분의 한국 주요논문들이 영어로 출판되어 그 결과 우리가 선택한 논문 중 반 이상이 해당되었기 때문에 우리나라의 결과로 해석하여도 문제가 없을 것입니다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과거와 현재 사이에 진단 기술과 장비의 발달로 인한 진단기준의 변화입니다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본 연구에서는 이 영향을 최소화 하기 위해서 논문 검색범위를 최근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년 내로 제한하였습니다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논문 결과표에 제시된 값을 가지고만 연구하기 때문에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원 자료의 질적 상태에 대한 확인이 불가능하다는 것이 또 다른 단점입니다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 이를 극복하기 위하여 논문의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질적평가를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시행하여 양질의 논문만을 선택하였습니다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환자의 조건이 한정적이라는 점입니다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환자의 조건을 포괄적으로 잡을 경우에 많은 환자수를 확보할 수 있지만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정확한 비교를 위해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처음 수술을 시행하고 다른 질병과 겹치지 않는 환자만을 선택하였습니다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이로써 좋은 결과를 얻을 수 있었다고 생각합니다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또한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우리가 선택한 기준이 전체 환자군 중 높은 비율을 차지 하기 때문에 대표성을 가지는데도 큰 무리가 없을 것입니다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좌중에 계신 분들께 여쭙겠습니다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이중에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이제까지 살아오시면서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허리가 아프다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고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느껴보신적이</a:t>
            </a:r>
            <a:endParaRPr lang="en-US" altLang="ko-K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한번이라도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있으신분은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손을 들어주십시오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~!!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시키거나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그런것이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아니오니 솔직하게 손들어 주십시오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~!!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(3~5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초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아 네 정말 고맙습니다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보시다시피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이렇게 대다수의 사람들이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허리통증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 경험하고 계십니다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한 연구에 따르면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80%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이상의 성인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생애 한번 이상 허리통증을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경험한다고 합니다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굉장히 안타까운 사실인데요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본 주제에 대해서 전 세계 최초로 시행한 메타분석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 결과에 대해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말씀드리겠습니다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통증 완화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기능적 평가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합병증 발생의 비교 결과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유의한 차이가 없습니다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그러므로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현행 표준으로 유지해도 무방합니다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정확한 비교를 위해 수술 난이도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숙련에 드는 시간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전체 비용과 같은 보건경제학적 변수들을 사용한 후속 연구가 필요합니다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이번 연구에서 미세현미경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내시경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직접 비교한 연구가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건 밖에 없었습니다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그러므로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잘 계획된 무작위 임상 시험이 추가로 필요할 것입니다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이상으로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 논문발표를 마치겠습니다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감사합니다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질문있으신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분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(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손 번쩍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이러한 허리통증 중에 가장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흔한것은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바로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추간판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탈출증은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요추부위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에 가장 많이 발생합니다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따라서 치료가 필요하겠죠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탈출증이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있는 환자 중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보존적 치료에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6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주 이상 반응하지 않고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조기에 발병하거나 진행성의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신경학적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증상이 보인다면 우리는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시행합니다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제거술에는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크게 미세현미경적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각각의 특징을 살펴보시죠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추간판제거술은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수술의 표준입니다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수술시간이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짧다는 장점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있고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적용 범위가 광범위합니다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반면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추간판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제거술은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새로 나온 수술법입니다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조직 회복 속도가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빠르고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재원일수가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적으며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술후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통증이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적다는 장점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두가지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수술에 대한 선택은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국가간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국가내에서도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상당한 차이가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 이유는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첫째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치료효과와 명확한 임상적 가이드라인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없습니다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둘째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건강관리 및 보험 시스템간의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합의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가 없습니다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결국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이처럼 치료가 서로 다른 것은 현재까지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미세현미경적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과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내시경적 </a:t>
            </a:r>
            <a:r>
              <a:rPr lang="ko-KR" alt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제거술을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비교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한 연구 결과는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많지만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명확한 임상적 근거가 </a:t>
            </a:r>
            <a:r>
              <a:rPr lang="ko-KR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부족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하기 때문입니다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이러한 상황에서 명확한 임상적 근거를 제시하기 위해 우리가 선택한 방법은 바로 메타분석입니다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메타분석이란 여러 독립적인 연구의 결과를 종합해서 전반적인 치료효과를 평가하고 새로운 연구를 계획하는데 필요한 결론을 얻는 통계적 분석법입니다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그림을 보시면 논문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개의 수치를 하나의 수치로 합치는 것을 볼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이러한 메타분석의 장점은 첫째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여러 연구를 통합하는데 있어 체계적이고 정확한 결론을 얻을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둘째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임의적으로 논문을 선정하고 조건에 맞는 논문을 무조건 포괄하므로 주관적 편견을 배제 가능합니다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셋째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 더하기 때문에 더 큰 표준집답을 통해 통계적 </a:t>
            </a:r>
            <a:r>
              <a:rPr lang="ko-KR" alt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검정력이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높아집니다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하지만 장점이 있으면 단점도 있겠죠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ko-KR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먼저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서로 비교할 수 없는 다른 성질의 연구 결과들을 종합하려는데 문제가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또한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질적 차이가 나는 연구의 결과를 구별하지 않고 그대로 종합하기 때문에 질적 수준이 떨어질 수 있습니다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대개 출판된 연구만을 수집대상으로 하므로 대표성이 문제가 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그럼에도 불구하고 현재 과학적 근거를 확보하는데 있어서 가장 최선의 방법은 메타분석입니다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 연구과정을 살펴보시겠습니다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우선 가설을 설정합니다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다음으로 자료검색 전략을 수립합니다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분석할 자료의 범위를 선정하고 자료를 뽑습니다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이 후 특성변인을 코딩하고 메타통계분석을 실시합니다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마지막으로 분석결과를 제시하고 해석합니다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FAA7-1729-429D-839D-DB6F2BAD3AD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999381"/>
            <a:ext cx="7992888" cy="4093915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80135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62880" y="1927373"/>
            <a:ext cx="8013576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FCB6-5B5C-4492-B26B-7C6ED28F03FD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17D7-13A9-4B01-8B85-D687AB3AC8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33000">
              <a:srgbClr val="F7F7F7"/>
            </a:gs>
            <a:gs pos="66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3322712" cy="3154362"/>
          </a:xfrm>
        </p:spPr>
        <p:txBody>
          <a:bodyPr>
            <a:noAutofit/>
          </a:bodyPr>
          <a:lstStyle/>
          <a:p>
            <a:pPr algn="l"/>
            <a:r>
              <a:rPr lang="en-US" altLang="ko-KR" sz="46700" dirty="0" smtClean="0"/>
              <a:t>7</a:t>
            </a:r>
            <a:endParaRPr lang="ko-KR" altLang="en-US" sz="46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08104" y="620688"/>
            <a:ext cx="3503240" cy="5318051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김다현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김영문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김인겸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이동렬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이준원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임창진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정상훈</a:t>
            </a:r>
            <a:endParaRPr lang="en-US" altLang="ko-KR" sz="28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800" dirty="0" smtClean="0"/>
              <a:t>책임교수 엄상화</a:t>
            </a:r>
            <a:endParaRPr lang="en-US" altLang="ko-KR" sz="2800" dirty="0" smtClean="0"/>
          </a:p>
        </p:txBody>
      </p:sp>
      <p:cxnSp>
        <p:nvCxnSpPr>
          <p:cNvPr id="5" name="직선 연결선 4"/>
          <p:cNvCxnSpPr/>
          <p:nvPr/>
        </p:nvCxnSpPr>
        <p:spPr>
          <a:xfrm rot="5400000">
            <a:off x="1381336" y="3667336"/>
            <a:ext cx="638132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Method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Search strategy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611560" y="2348880"/>
            <a:ext cx="3744416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 &amp; Archives</a:t>
            </a:r>
          </a:p>
          <a:p>
            <a:pPr>
              <a:lnSpc>
                <a:spcPct val="130000"/>
              </a:lnSpc>
            </a:pP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PubMed</a:t>
            </a:r>
            <a:endParaRPr lang="en-US" altLang="ko-K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MEDLINE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EMBASE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Ovid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>
          <a:xfrm>
            <a:off x="4802560" y="2348880"/>
            <a:ext cx="4017912" cy="413732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English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January, 2000</a:t>
            </a:r>
            <a:b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~ September, 2010</a:t>
            </a:r>
          </a:p>
        </p:txBody>
      </p:sp>
      <p:cxnSp>
        <p:nvCxnSpPr>
          <p:cNvPr id="8" name="직선 연결선 7"/>
          <p:cNvCxnSpPr/>
          <p:nvPr/>
        </p:nvCxnSpPr>
        <p:spPr>
          <a:xfrm rot="5400000">
            <a:off x="2411760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of keywords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684209" y="1998663"/>
          <a:ext cx="7848231" cy="4105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3815"/>
                <a:gridCol w="3744416"/>
              </a:tblGrid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Technical</a:t>
                      </a:r>
                      <a:r>
                        <a:rPr lang="en-US" altLang="ko-KR" sz="18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Procedure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Anatomical features / pathology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Diskectomy</a:t>
                      </a:r>
                      <a:endParaRPr lang="en-US" altLang="ko-KR" sz="1800" kern="1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Open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Microendoscopic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en-US" altLang="ko-KR" sz="1800" kern="100" dirty="0" smtClean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Percutaneous</a:t>
                      </a: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endoscopic</a:t>
                      </a:r>
                      <a:r>
                        <a:rPr lang="en-US" altLang="ko-KR" sz="1800" kern="100" baseline="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sz="1800" kern="100" dirty="0" err="1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discectomy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Minimally invasive technique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Sciatica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Low back pain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Disk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disc</a:t>
                      </a:r>
                      <a:endParaRPr lang="ko-KR" altLang="ko-KR" sz="1800" kern="100" dirty="0" smtClean="0">
                        <a:latin typeface="Verdana" pitchFamily="34" charset="0"/>
                        <a:ea typeface="+mn-ea"/>
                        <a:cs typeface="Verdana" pitchFamily="34" charset="0"/>
                      </a:endParaRPr>
                    </a:p>
                    <a:p>
                      <a:pPr algn="l" latinLnBrk="1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800" kern="1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Lumbar herniated inter-vertebral disc</a:t>
                      </a:r>
                      <a:endParaRPr lang="ko-KR" altLang="en-US" sz="1800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7869560" cy="1143000"/>
          </a:xfrm>
        </p:spPr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Selection criteria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684213" y="1988840"/>
          <a:ext cx="7848600" cy="4168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5859"/>
                <a:gridCol w="3312741"/>
              </a:tblGrid>
              <a:tr h="384466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Inclusion</a:t>
                      </a: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latin typeface="Verdana" pitchFamily="34" charset="0"/>
                          <a:cs typeface="Verdana" pitchFamily="34" charset="0"/>
                        </a:rPr>
                        <a:t>Exclusion Criteria</a:t>
                      </a:r>
                      <a:endParaRPr lang="ko-KR" altLang="en-US" b="1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19990"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Patient selection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Conservative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at least 4wks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Early,</a:t>
                      </a: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progressive neurologic symptoms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Intolerable pain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Single lesion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Measure instrument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VAS</a:t>
                      </a: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MacNab</a:t>
                      </a:r>
                      <a:endParaRPr lang="en-US" altLang="ko-KR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lvl="1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Complications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Recurrence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Other vertebral disease</a:t>
                      </a:r>
                    </a:p>
                    <a:p>
                      <a:pPr lvl="0" latinLnBrk="1">
                        <a:lnSpc>
                          <a:spcPct val="13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History of vertebral op.</a:t>
                      </a:r>
                      <a:endParaRPr lang="ko-KR" altLang="en-US" dirty="0">
                        <a:latin typeface="Verdana" pitchFamily="34" charset="0"/>
                        <a:cs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VAS</a:t>
            </a:r>
            <a:endParaRPr lang="ko-KR" altLang="en-US" dirty="0">
              <a:latin typeface="Verdana" pitchFamily="34" charset="0"/>
            </a:endParaRPr>
          </a:p>
        </p:txBody>
      </p:sp>
      <p:pic>
        <p:nvPicPr>
          <p:cNvPr id="5" name="내용 개체 틀 4" descr="VA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8973" y="3200596"/>
            <a:ext cx="7609241" cy="2300106"/>
          </a:xfrm>
        </p:spPr>
      </p:pic>
      <p:sp>
        <p:nvSpPr>
          <p:cNvPr id="6" name="TextBox 5"/>
          <p:cNvSpPr txBox="1"/>
          <p:nvPr/>
        </p:nvSpPr>
        <p:spPr>
          <a:xfrm>
            <a:off x="714348" y="1571612"/>
            <a:ext cx="3578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Verdana" pitchFamily="34" charset="0"/>
              </a:rPr>
              <a:t>Visual Analogue Scale</a:t>
            </a:r>
            <a:endParaRPr lang="ko-KR" altLang="en-US" sz="2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err="1" smtClean="0">
                <a:latin typeface="Verdana" pitchFamily="34" charset="0"/>
              </a:rPr>
              <a:t>MacNab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08434" y="1857364"/>
            <a:ext cx="7064226" cy="4857784"/>
          </a:xfrm>
        </p:spPr>
        <p:txBody>
          <a:bodyPr>
            <a:noAutofit/>
          </a:bodyPr>
          <a:lstStyle/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Free of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No restriction of mobility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normal work and activities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Occasional </a:t>
            </a:r>
            <a:r>
              <a:rPr lang="en-US" altLang="ko-KR" sz="1400" dirty="0" err="1" smtClean="0">
                <a:latin typeface="Verdana" pitchFamily="34" charset="0"/>
              </a:rPr>
              <a:t>nonradicular</a:t>
            </a:r>
            <a:r>
              <a:rPr lang="en-US" altLang="ko-KR" sz="1400" dirty="0" smtClean="0">
                <a:latin typeface="Verdana" pitchFamily="34" charset="0"/>
              </a:rPr>
              <a:t> pain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Relief of presenting symptoms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Able to return to modified work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Some improved functional capacity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Still handicapped and/or unemployed</a:t>
            </a:r>
          </a:p>
          <a:p>
            <a:pPr lvl="1">
              <a:lnSpc>
                <a:spcPct val="130000"/>
              </a:lnSpc>
              <a:buNone/>
            </a:pPr>
            <a:endParaRPr lang="en-US" altLang="ko-KR" sz="1400" dirty="0" smtClean="0">
              <a:latin typeface="Verdana" pitchFamily="34" charset="0"/>
            </a:endParaRP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Continued objective symptoms of root involvement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Additional operative intervention needed at the index level</a:t>
            </a:r>
          </a:p>
          <a:p>
            <a:pPr lvl="1">
              <a:lnSpc>
                <a:spcPct val="130000"/>
              </a:lnSpc>
              <a:buNone/>
            </a:pPr>
            <a:r>
              <a:rPr lang="en-US" altLang="ko-KR" sz="1400" dirty="0" smtClean="0">
                <a:latin typeface="Verdana" pitchFamily="34" charset="0"/>
              </a:rPr>
              <a:t>Irrespective of repeat or length of postoperative follow-up</a:t>
            </a:r>
            <a:endParaRPr lang="ko-KR" altLang="en-US" sz="1400" dirty="0">
              <a:latin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902260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Excellent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2" y="3129977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Good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415861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Fair</a:t>
            </a:r>
            <a:endParaRPr lang="ko-KR" altLang="en-US" sz="32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44555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>
                <a:latin typeface="Verdana" pitchFamily="34" charset="0"/>
              </a:rPr>
              <a:t>Poor</a:t>
            </a:r>
            <a:endParaRPr lang="ko-KR" altLang="en-US" sz="3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072248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008352"/>
            <a:ext cx="3816424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kern="0" dirty="0" smtClean="0">
                <a:latin typeface="Verdana" pitchFamily="34" charset="0"/>
                <a:ea typeface="맑은 고딕"/>
                <a:cs typeface="Sabon-Roman"/>
              </a:rPr>
              <a:t>Patients transient urinary retention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5173695" y="2072248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5173695" y="3008352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kern="100" dirty="0" err="1" smtClean="0">
                <a:latin typeface="Verdana" pitchFamily="34" charset="0"/>
                <a:ea typeface="맑은 고딕"/>
                <a:cs typeface="Times New Roman"/>
              </a:rPr>
              <a:t>Dysesthesia</a:t>
            </a:r>
            <a:endParaRPr lang="en-US" kern="100" dirty="0" smtClean="0">
              <a:latin typeface="Verdana" pitchFamily="34" charset="0"/>
              <a:ea typeface="맑은 고딕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Dural tear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CSF leakage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Infection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cs typeface="Verdana" pitchFamily="34" charset="0"/>
              </a:rPr>
              <a:t>Hematoma</a:t>
            </a: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428860" y="4286257"/>
            <a:ext cx="4572033" cy="1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Quality assessment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48" y="3857627"/>
            <a:ext cx="4896544" cy="3071835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Type of studies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Prospective, clinical trial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 + cohort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Retrospective</a:t>
            </a:r>
          </a:p>
          <a:p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Journal grade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JAMA, NEJM, Lancet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SCI</a:t>
            </a:r>
          </a:p>
          <a:p>
            <a:pPr lvl="1"/>
            <a:r>
              <a:rPr lang="en-US" altLang="ko-KR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Domestic, etc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53256" y="3869451"/>
            <a:ext cx="2376264" cy="298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</a:p>
          <a:p>
            <a:pPr marL="285750" indent="-285750">
              <a:spcBef>
                <a:spcPct val="20000"/>
              </a:spcBef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1 point</a:t>
            </a:r>
          </a:p>
          <a:p>
            <a:pPr marL="285750" indent="-285750">
              <a:spcBef>
                <a:spcPct val="20000"/>
              </a:spcBef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0.8 point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: 0.6 point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14346" y="2071678"/>
          <a:ext cx="7643868" cy="1554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978"/>
                <a:gridCol w="1273978"/>
                <a:gridCol w="1273978"/>
                <a:gridCol w="1273978"/>
                <a:gridCol w="1273978"/>
                <a:gridCol w="1273978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Grade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5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Score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1.8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1.6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1.4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1.2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800" dirty="0" smtClean="0"/>
                        <a:t>No.</a:t>
                      </a:r>
                      <a:endParaRPr lang="ko-KR" alt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7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1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2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3</a:t>
                      </a:r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Stastistics</a:t>
            </a:r>
            <a:endParaRPr lang="ko-KR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Tools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Excel 2007, PASW Statistics 18, </a:t>
            </a: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MedCalc</a:t>
            </a: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cs typeface="Verdana" pitchFamily="34" charset="0"/>
              </a:rPr>
              <a:t>Continuous measure (Mean-difference)</a:t>
            </a:r>
            <a:endParaRPr lang="en-US" altLang="ko-K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VAS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Crosstab</a:t>
            </a:r>
          </a:p>
          <a:p>
            <a:pPr lvl="1">
              <a:lnSpc>
                <a:spcPct val="130000"/>
              </a:lnSpc>
            </a:pPr>
            <a:r>
              <a:rPr lang="en-US" altLang="ko-K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en-US" altLang="ko-K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30000"/>
              </a:lnSpc>
            </a:pPr>
            <a:r>
              <a:rPr lang="en-US" altLang="ko-K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2400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86380" y="2631744"/>
            <a:ext cx="301692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9900" dirty="0" smtClean="0">
                <a:latin typeface="+mj-lt"/>
              </a:rPr>
              <a:t>14</a:t>
            </a:r>
            <a:endParaRPr lang="ko-KR" altLang="en-US" sz="19900" dirty="0">
              <a:latin typeface="+mj-lt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 rot="5400000">
            <a:off x="1285876" y="3429000"/>
            <a:ext cx="685800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86380" y="1945179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latin typeface="+mj-lt"/>
              </a:rPr>
              <a:t>82</a:t>
            </a:r>
            <a:r>
              <a:rPr lang="en-US" altLang="ko-KR" sz="4400" dirty="0" smtClean="0">
                <a:latin typeface="Verdana" pitchFamily="34" charset="0"/>
              </a:rPr>
              <a:t> to</a:t>
            </a:r>
            <a:endParaRPr lang="ko-KR" altLang="en-US" sz="4400" dirty="0">
              <a:latin typeface="Verdana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414247" y="1357298"/>
            <a:ext cx="4229191" cy="4357718"/>
            <a:chOff x="1348778" y="692696"/>
            <a:chExt cx="4256272" cy="4658129"/>
          </a:xfrm>
        </p:grpSpPr>
        <p:sp>
          <p:nvSpPr>
            <p:cNvPr id="12" name="TextBox 11"/>
            <p:cNvSpPr txBox="1"/>
            <p:nvPr/>
          </p:nvSpPr>
          <p:spPr>
            <a:xfrm>
              <a:off x="2079149" y="692696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51720" y="2134754"/>
              <a:ext cx="936104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8</a:t>
              </a:r>
              <a:endParaRPr lang="ko-KR" altLang="en-US" sz="8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48778" y="3545575"/>
              <a:ext cx="180020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800" dirty="0" smtClean="0"/>
                <a:t>10</a:t>
              </a:r>
              <a:endParaRPr lang="ko-KR" altLang="en-US" sz="8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30478" y="1316763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VAS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33889" y="2743202"/>
              <a:ext cx="2671161" cy="1805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MacNab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30478" y="4080488"/>
              <a:ext cx="2585423" cy="96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err="1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Cx</a:t>
              </a:r>
              <a:r>
                <a:rPr lang="en-US" altLang="ko-KR" sz="4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.</a:t>
              </a:r>
              <a:endParaRPr lang="ko-KR" altLang="en-US" sz="4400" dirty="0">
                <a:latin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7240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Comparison between MD and MED in VAS, </a:t>
            </a:r>
            <a:r>
              <a:rPr lang="en-US" altLang="ko-KR" sz="4000" dirty="0" err="1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MacNab</a:t>
            </a:r>
            <a:r>
              <a:rPr lang="en-US" altLang="ko-KR" sz="4000" dirty="0" smtClean="0">
                <a:latin typeface="Verdana" pitchFamily="34" charset="0"/>
                <a:ea typeface="맑은 고딕" pitchFamily="50" charset="-127"/>
                <a:cs typeface="Tahoma" pitchFamily="34" charset="0"/>
              </a:rPr>
              <a:t> and complications: Meta-analysis</a:t>
            </a:r>
            <a:endParaRPr lang="ko-KR" altLang="en-US" sz="4000" dirty="0">
              <a:latin typeface="Verdan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97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MD</a:t>
                      </a:r>
                      <a:endParaRPr lang="ko-KR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Mark P. Arts,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2009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41.3±11.7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Katarina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Silverpats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2010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39±11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Christopher B. Dewing,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19-46(27)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Yu-Mi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Ryang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21-69(39)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48.1±9.8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Yong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Gun Lee, 2010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30-74(58)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17-80(44.4)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35-74(56)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Study characteristics</a:t>
            </a:r>
            <a:endParaRPr lang="ko-KR" altLang="en-US" sz="5400" dirty="0">
              <a:latin typeface="Verdana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506682"/>
          <a:ext cx="8358246" cy="370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818"/>
                <a:gridCol w="3143272"/>
                <a:gridCol w="928694"/>
                <a:gridCol w="2000264"/>
                <a:gridCol w="1500198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Title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Grade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Type of studies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Age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MED</a:t>
                      </a:r>
                      <a:endParaRPr lang="ko-KR" altLang="en-US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>
                          <a:latin typeface="Verdana" pitchFamily="34" charset="0"/>
                        </a:rPr>
                        <a:t>Sebastian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Ruetten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2008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20-68(43)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Mick J. Perez-Cruet, 2002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18-76(44)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Seungcheol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18-65(35.5)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Dong Ah Shin, 2008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Prospective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42.7±17.7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>
                          <a:latin typeface="Verdana" pitchFamily="34" charset="0"/>
                        </a:rPr>
                        <a:t>Myung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-Jin Kim, 2007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13-83(34.9)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Gun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Choi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4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Verdana" pitchFamily="34" charset="0"/>
                        </a:rPr>
                        <a:t>36-50(44)</a:t>
                      </a:r>
                      <a:endParaRPr lang="ko-KR" altLang="en-US" dirty="0" smtClean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latin typeface="Verdana" pitchFamily="34" charset="0"/>
                        </a:rPr>
                        <a:t>Wen-Ching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Tzaan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22-71(38)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Dong </a:t>
                      </a:r>
                      <a:r>
                        <a:rPr lang="en-US" altLang="ko-KR" dirty="0" err="1" smtClean="0">
                          <a:latin typeface="Verdana" pitchFamily="34" charset="0"/>
                        </a:rPr>
                        <a:t>Yeob</a:t>
                      </a:r>
                      <a:r>
                        <a:rPr lang="en-US" altLang="ko-KR" dirty="0" smtClean="0">
                          <a:latin typeface="Verdana" pitchFamily="34" charset="0"/>
                        </a:rPr>
                        <a:t> Lee,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13-18(16.5)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Jin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Seok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 </a:t>
                      </a:r>
                      <a:r>
                        <a:rPr lang="en-US" altLang="ko-KR" baseline="0" dirty="0" err="1" smtClean="0">
                          <a:latin typeface="Verdana" pitchFamily="34" charset="0"/>
                        </a:rPr>
                        <a:t>Jeong</a:t>
                      </a:r>
                      <a:r>
                        <a:rPr lang="en-US" altLang="ko-KR" baseline="0" dirty="0" smtClean="0">
                          <a:latin typeface="Verdana" pitchFamily="34" charset="0"/>
                        </a:rPr>
                        <a:t>, 2006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5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Retrospective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Verdana" pitchFamily="34" charset="0"/>
                        </a:rPr>
                        <a:t>33-75(56.5)</a:t>
                      </a:r>
                      <a:endParaRPr lang="ko-KR" altLang="en-US" dirty="0">
                        <a:latin typeface="Verdan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Result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VAS</a:t>
            </a:r>
            <a:endParaRPr lang="ko-KR" altLang="en-US" dirty="0">
              <a:latin typeface="Verdana" pitchFamily="34" charset="0"/>
            </a:endParaRPr>
          </a:p>
        </p:txBody>
      </p:sp>
      <p:pic>
        <p:nvPicPr>
          <p:cNvPr id="4" name="내용 개체 틀 3" descr="VAS_resul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1848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MacNab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401080" cy="441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6057156"/>
            <a:ext cx="3570208" cy="72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p-value = 0.001</a:t>
            </a:r>
            <a:endParaRPr lang="en-US" altLang="ko-KR" dirty="0">
              <a:latin typeface="Verdana" pitchFamily="34" charset="0"/>
              <a:cs typeface="Verdana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Chi-square for trend = 0.002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Complications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19256" cy="4046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5466973"/>
            <a:ext cx="5373587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p-value = 0.962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OR(MED/MD) = 1.010 (95% CI 0.67 – 1.51)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Summary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0034" y="1978291"/>
            <a:ext cx="2928958" cy="4093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VAS</a:t>
            </a: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MacNab</a:t>
            </a:r>
            <a:endParaRPr kumimoji="0" lang="en-US" altLang="ko-K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</a:endParaRPr>
          </a:p>
          <a:p>
            <a:pPr marL="342900" marR="0" lvl="0" indent="-342900" algn="r" defTabSz="914400" rtl="0" eaLnBrk="1" fontAlgn="auto" latinLnBrk="1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Cx</a:t>
            </a: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9058" y="485776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24057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364331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No difference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Limitation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57224" y="2692671"/>
            <a:ext cx="7992888" cy="409391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language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Changed diagnostic criteria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Uneven article quality </a:t>
            </a:r>
          </a:p>
          <a:p>
            <a:pPr>
              <a:lnSpc>
                <a:spcPct val="130000"/>
              </a:lnSpc>
            </a:pPr>
            <a:r>
              <a:rPr lang="en-US" altLang="ko-KR" sz="2800" dirty="0" smtClean="0">
                <a:latin typeface="Verdana" pitchFamily="34" charset="0"/>
              </a:rPr>
              <a:t>Limited patient indication</a:t>
            </a:r>
          </a:p>
          <a:p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Autofit/>
          </a:bodyPr>
          <a:lstStyle/>
          <a:p>
            <a:pPr marL="400050">
              <a:lnSpc>
                <a:spcPct val="150000"/>
              </a:lnSpc>
            </a:pPr>
            <a:r>
              <a:rPr lang="en-US" altLang="ko-KR" sz="23900" dirty="0" smtClean="0">
                <a:effectLst/>
                <a:latin typeface="맑은 고딕" pitchFamily="50" charset="-127"/>
                <a:ea typeface="맑은 고딕" pitchFamily="50" charset="-127"/>
              </a:rPr>
              <a:t>80%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4653136"/>
            <a:ext cx="6183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Life-time prevalence of back </a:t>
            </a:r>
            <a:r>
              <a:rPr lang="en-US" altLang="ko-KR" sz="2800" dirty="0">
                <a:latin typeface="Verdana" pitchFamily="34" charset="0"/>
              </a:rPr>
              <a:t>p</a:t>
            </a:r>
            <a:r>
              <a:rPr lang="en-US" altLang="ko-KR" sz="2800" dirty="0" smtClean="0">
                <a:latin typeface="Verdana" pitchFamily="34" charset="0"/>
              </a:rPr>
              <a:t>ain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5357826"/>
            <a:ext cx="5882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Verdana" pitchFamily="34" charset="0"/>
              </a:rPr>
              <a:t>* Adam and Victor’s Principles of Neurology, McGrew-hill, 2009</a:t>
            </a:r>
            <a:endParaRPr lang="ko-KR" alt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57200" y="274638"/>
            <a:ext cx="8229600" cy="610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Conclusion</a:t>
            </a:r>
            <a:endParaRPr kumimoji="0" lang="ko-KR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</a:rPr>
              <a:t>World 1</a:t>
            </a:r>
            <a:r>
              <a:rPr lang="en-US" altLang="ko-KR" sz="5400" baseline="30000" dirty="0" smtClean="0">
                <a:latin typeface="Verdana" pitchFamily="34" charset="0"/>
              </a:rPr>
              <a:t>st</a:t>
            </a:r>
            <a:r>
              <a:rPr lang="en-US" altLang="ko-KR" sz="5400" dirty="0" smtClean="0">
                <a:latin typeface="Verdana" pitchFamily="34" charset="0"/>
              </a:rPr>
              <a:t> </a:t>
            </a:r>
            <a:endParaRPr lang="ko-KR" altLang="en-US" sz="5400" dirty="0">
              <a:latin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2549795"/>
            <a:ext cx="7992888" cy="409391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No difference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Health economics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RCT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2974" y="4922004"/>
            <a:ext cx="5343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Herniated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intervertebral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disc</a:t>
            </a:r>
            <a:endParaRPr lang="ko-KR" altLang="en-US" sz="28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" name="그림 4" descr="disc-herniation-anatomy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836712"/>
            <a:ext cx="5364088" cy="39446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2974" y="5642084"/>
            <a:ext cx="5727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Most common in lumbar lesion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62981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Lumbar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5576" y="2348880"/>
            <a:ext cx="8208912" cy="28083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response to conservative </a:t>
            </a:r>
            <a:r>
              <a:rPr lang="en-US" altLang="ko-KR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Tx</a:t>
            </a: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for 6wks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Early, progressive neurologic symptom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071538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Microsugical</a:t>
            </a:r>
            <a:r>
              <a:rPr lang="en-US" altLang="ko-KR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(MD)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857752" y="4143380"/>
            <a:ext cx="3286148" cy="200026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Microendoscopic</a:t>
            </a: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sz="28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discectomy</a:t>
            </a:r>
            <a:endParaRPr lang="en-US" altLang="ko-KR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2880" y="6298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MD </a:t>
            </a:r>
            <a:r>
              <a:rPr lang="en-US" altLang="ko-KR" sz="5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vs</a:t>
            </a:r>
            <a:r>
              <a:rPr lang="en-US" altLang="ko-KR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MED</a:t>
            </a:r>
            <a:endParaRPr lang="ko-KR" altLang="en-US" sz="54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755576" y="2204864"/>
            <a:ext cx="4040188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MD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5576" y="3140968"/>
            <a:ext cx="4040188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Standard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op. time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Wide indication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4943401" y="2204864"/>
            <a:ext cx="4041775" cy="639762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4"/>
          </p:nvPr>
        </p:nvSpPr>
        <p:spPr>
          <a:xfrm>
            <a:off x="4943401" y="3140968"/>
            <a:ext cx="4041775" cy="341436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New technique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bleeding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Fast tissue recovery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Short hospital stay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</a:t>
            </a:r>
            <a:r>
              <a:rPr lang="en-US" altLang="ko-K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Postop</a:t>
            </a:r>
            <a:r>
              <a:rPr lang="en-US" altLang="ko-K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pain</a:t>
            </a:r>
            <a:endParaRPr lang="ko-KR" altLang="en-US" dirty="0">
              <a:latin typeface="Verdana" pitchFamily="34" charset="0"/>
              <a:cs typeface="Verdana" pitchFamily="34" charset="0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2555776" y="4149080"/>
            <a:ext cx="4032448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610669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Verdana" pitchFamily="34" charset="0"/>
              </a:rPr>
              <a:t>Meta-analysis</a:t>
            </a:r>
            <a:endParaRPr lang="ko-KR" altLang="en-US" sz="96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 descr="meta_analysis_concep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32" y="1928802"/>
            <a:ext cx="7897039" cy="4214842"/>
          </a:xfrm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24" name="그룹 23"/>
          <p:cNvGrpSpPr/>
          <p:nvPr/>
        </p:nvGrpSpPr>
        <p:grpSpPr>
          <a:xfrm>
            <a:off x="8001024" y="2214554"/>
            <a:ext cx="644530" cy="2786082"/>
            <a:chOff x="8285188" y="2214554"/>
            <a:chExt cx="644530" cy="2786082"/>
          </a:xfrm>
        </p:grpSpPr>
        <p:sp>
          <p:nvSpPr>
            <p:cNvPr id="6" name="오른쪽 중괄호 5"/>
            <p:cNvSpPr/>
            <p:nvPr/>
          </p:nvSpPr>
          <p:spPr>
            <a:xfrm>
              <a:off x="8356626" y="2214554"/>
              <a:ext cx="287340" cy="2286016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 rot="10800000" flipH="1">
              <a:off x="8642378" y="3355638"/>
              <a:ext cx="285752" cy="19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rot="5400000">
              <a:off x="8107869" y="4178787"/>
              <a:ext cx="164211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직선 화살표 연결선 20"/>
            <p:cNvCxnSpPr/>
            <p:nvPr/>
          </p:nvCxnSpPr>
          <p:spPr>
            <a:xfrm rot="10800000">
              <a:off x="8285188" y="4998711"/>
              <a:ext cx="642942" cy="192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5585" y="2124098"/>
            <a:ext cx="3714776" cy="570362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Verdana" pitchFamily="34" charset="0"/>
              </a:rPr>
              <a:t>Weakness</a:t>
            </a:r>
            <a:endParaRPr lang="ko-KR" altLang="en-US" sz="2800" dirty="0">
              <a:latin typeface="Verdana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25585" y="2763860"/>
            <a:ext cx="3714776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Qualitative research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Uneven  article quality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Publication bias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356359" y="2124098"/>
            <a:ext cx="3716235" cy="570362"/>
          </a:xfrm>
        </p:spPr>
        <p:txBody>
          <a:bodyPr/>
          <a:lstStyle/>
          <a:p>
            <a:r>
              <a:rPr lang="en-US" altLang="ko-KR" sz="2800" dirty="0" smtClean="0">
                <a:latin typeface="Verdana" pitchFamily="34" charset="0"/>
              </a:rPr>
              <a:t>Process</a:t>
            </a:r>
            <a:endParaRPr lang="ko-KR" altLang="en-US" dirty="0">
              <a:latin typeface="Verdana" pitchFamily="34" charset="0"/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356359" y="2763860"/>
            <a:ext cx="3716235" cy="352266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Hypothesis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Strategy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Collection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Coding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Analysis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Verdana" pitchFamily="34" charset="0"/>
              </a:rPr>
              <a:t>Conclusion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cxnSp>
        <p:nvCxnSpPr>
          <p:cNvPr id="7" name="직선 연결선 6"/>
          <p:cNvCxnSpPr/>
          <p:nvPr/>
        </p:nvCxnSpPr>
        <p:spPr>
          <a:xfrm rot="5400000">
            <a:off x="2697512" y="4221088"/>
            <a:ext cx="432048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  <a:alpha val="0"/>
                  </a:schemeClr>
                </a:gs>
                <a:gs pos="50000">
                  <a:schemeClr val="tx1"/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</TotalTime>
  <Words>1789</Words>
  <Application>Microsoft Office PowerPoint</Application>
  <PresentationFormat>화면 슬라이드 쇼(4:3)</PresentationFormat>
  <Paragraphs>398</Paragraphs>
  <Slides>31</Slides>
  <Notes>31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2" baseType="lpstr">
      <vt:lpstr>Office 테마</vt:lpstr>
      <vt:lpstr>7</vt:lpstr>
      <vt:lpstr>Comparison between MD and MED in VAS, MacNab and complications: Meta-analysis</vt:lpstr>
      <vt:lpstr>80%</vt:lpstr>
      <vt:lpstr>슬라이드 4</vt:lpstr>
      <vt:lpstr>Lumbar Discectomy</vt:lpstr>
      <vt:lpstr>MD vs MED</vt:lpstr>
      <vt:lpstr>Meta-analysis</vt:lpstr>
      <vt:lpstr>슬라이드 8</vt:lpstr>
      <vt:lpstr>슬라이드 9</vt:lpstr>
      <vt:lpstr>Method</vt:lpstr>
      <vt:lpstr>Search strategy</vt:lpstr>
      <vt:lpstr>Selection of keywords</vt:lpstr>
      <vt:lpstr>Selection criteria</vt:lpstr>
      <vt:lpstr>VAS</vt:lpstr>
      <vt:lpstr>MacNab</vt:lpstr>
      <vt:lpstr>Complications</vt:lpstr>
      <vt:lpstr>Quality assessment</vt:lpstr>
      <vt:lpstr>Stastistics</vt:lpstr>
      <vt:lpstr>슬라이드 19</vt:lpstr>
      <vt:lpstr>Study characteristics</vt:lpstr>
      <vt:lpstr>Study characteristics</vt:lpstr>
      <vt:lpstr>Result</vt:lpstr>
      <vt:lpstr>VAS</vt:lpstr>
      <vt:lpstr>MacNab</vt:lpstr>
      <vt:lpstr>Complications</vt:lpstr>
      <vt:lpstr>슬라이드 26</vt:lpstr>
      <vt:lpstr>슬라이드 27</vt:lpstr>
      <vt:lpstr>슬라이드 28</vt:lpstr>
      <vt:lpstr>슬라이드 29</vt:lpstr>
      <vt:lpstr>슬라이드 30</vt:lpstr>
      <vt:lpstr>World 1st 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전체 인구의 80%</dc:title>
  <dc:creator>snoopy</dc:creator>
  <cp:lastModifiedBy>Your User Name</cp:lastModifiedBy>
  <cp:revision>196</cp:revision>
  <dcterms:created xsi:type="dcterms:W3CDTF">2011-02-26T10:45:17Z</dcterms:created>
  <dcterms:modified xsi:type="dcterms:W3CDTF">2011-02-27T18:25:44Z</dcterms:modified>
</cp:coreProperties>
</file>